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1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fot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200000" cy="1143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043608" y="1556792"/>
            <a:ext cx="4680520" cy="4464496"/>
          </a:xfrm>
        </p:spPr>
        <p:txBody>
          <a:bodyPr>
            <a:noAutofit/>
          </a:bodyPr>
          <a:lstStyle>
            <a:lvl1pPr marL="0" indent="0" algn="l">
              <a:lnSpc>
                <a:spcPts val="1800"/>
              </a:lnSpc>
              <a:spcBef>
                <a:spcPts val="0"/>
              </a:spcBef>
              <a:buNone/>
              <a:defRPr sz="1600" b="0" i="0" kern="1200" baseline="0">
                <a:solidFill>
                  <a:schemeClr val="tx1"/>
                </a:solidFill>
                <a:latin typeface="Tahoma"/>
                <a:cs typeface="Tahom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219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093296"/>
          </a:xfrm>
          <a:prstGeom prst="rect">
            <a:avLst/>
          </a:prstGeom>
          <a:solidFill>
            <a:srgbClr val="638E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916832"/>
            <a:ext cx="7200000" cy="1359024"/>
          </a:xfrm>
        </p:spPr>
        <p:txBody>
          <a:bodyPr lIns="0" tIns="0" rIns="0" bIns="0" anchor="b" anchorCtr="0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0"/>
          </p:nvPr>
        </p:nvSpPr>
        <p:spPr>
          <a:xfrm>
            <a:off x="899592" y="3357439"/>
            <a:ext cx="7200800" cy="503237"/>
          </a:xfrm>
        </p:spPr>
        <p:txBody>
          <a:bodyPr>
            <a:noAutofit/>
          </a:bodyPr>
          <a:lstStyle>
            <a:lvl1pPr marL="0" indent="0" algn="ctr">
              <a:lnSpc>
                <a:spcPts val="1800"/>
              </a:lnSpc>
              <a:spcBef>
                <a:spcPts val="0"/>
              </a:spcBef>
              <a:buNone/>
              <a:defRPr sz="1400" b="0" i="0" kern="1200" baseline="0">
                <a:solidFill>
                  <a:srgbClr val="FFFFFF"/>
                </a:solidFill>
                <a:latin typeface="Tahoma"/>
                <a:cs typeface="Tahoma"/>
              </a:defRPr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620831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löver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nton\Desktop\löv grön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92" r="-20292"/>
          <a:stretch/>
        </p:blipFill>
        <p:spPr bwMode="auto">
          <a:xfrm>
            <a:off x="0" y="1771437"/>
            <a:ext cx="4471155" cy="47372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1920" y="0"/>
            <a:ext cx="4680520" cy="1916832"/>
          </a:xfrm>
        </p:spPr>
        <p:txBody>
          <a:bodyPr lIns="0" tIns="0" rIns="0" bIns="0"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1920" y="2276872"/>
            <a:ext cx="4680520" cy="3600400"/>
          </a:xfrm>
        </p:spPr>
        <p:txBody>
          <a:bodyPr>
            <a:noAutofit/>
          </a:bodyPr>
          <a:lstStyle>
            <a:lvl1pPr marL="0" indent="0" algn="l">
              <a:lnSpc>
                <a:spcPts val="1800"/>
              </a:lnSpc>
              <a:spcBef>
                <a:spcPts val="0"/>
              </a:spcBef>
              <a:buNone/>
              <a:defRPr sz="1600" b="0" i="0" kern="1200" baseline="0">
                <a:solidFill>
                  <a:schemeClr val="tx1"/>
                </a:solidFill>
                <a:latin typeface="Tahoma"/>
                <a:cs typeface="Tahom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251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en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580929"/>
            <a:ext cx="5486400" cy="792088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92696"/>
            <a:ext cx="5486400" cy="2888233"/>
          </a:xfrm>
        </p:spPr>
        <p:txBody>
          <a:bodyPr/>
          <a:lstStyle>
            <a:lvl1pPr marL="0" indent="0">
              <a:buNone/>
              <a:defRPr sz="1400">
                <a:latin typeface="Microsoft Sans Serif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24338"/>
            <a:ext cx="5486400" cy="159695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="0" i="0">
                <a:solidFill>
                  <a:schemeClr val="tx1"/>
                </a:solidFill>
                <a:latin typeface="Tahoma"/>
                <a:cs typeface="Tahom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97315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 descr="sidfot_se.jpg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4643"/>
            <a:ext cx="9144000" cy="146304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200000" cy="1143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608" y="1600200"/>
            <a:ext cx="72008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910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4" r:id="rId2"/>
    <p:sldLayoutId id="2147483649" r:id="rId3"/>
    <p:sldLayoutId id="2147483657" r:id="rId4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0" i="0" kern="1200">
          <a:solidFill>
            <a:srgbClr val="638E3E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914400" rtl="0" eaLnBrk="1" latinLnBrk="0" hangingPunct="1">
        <a:lnSpc>
          <a:spcPts val="1800"/>
        </a:lnSpc>
        <a:spcBef>
          <a:spcPct val="20000"/>
        </a:spcBef>
        <a:spcAft>
          <a:spcPts val="600"/>
        </a:spcAft>
        <a:buSzPct val="100000"/>
        <a:buFontTx/>
        <a:buBlip>
          <a:blip r:embed="rId7"/>
        </a:buBlip>
        <a:defRPr sz="1800" b="0" i="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914400" rtl="0" eaLnBrk="1" latinLnBrk="0" hangingPunct="1">
        <a:lnSpc>
          <a:spcPts val="1800"/>
        </a:lnSpc>
        <a:spcBef>
          <a:spcPct val="20000"/>
        </a:spcBef>
        <a:spcAft>
          <a:spcPts val="600"/>
        </a:spcAft>
        <a:buSzPct val="100000"/>
        <a:buFontTx/>
        <a:buBlip>
          <a:blip r:embed="rId7"/>
        </a:buBlip>
        <a:defRPr sz="1800" b="0" i="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914400" rtl="0" eaLnBrk="1" latinLnBrk="0" hangingPunct="1">
        <a:lnSpc>
          <a:spcPts val="1800"/>
        </a:lnSpc>
        <a:spcBef>
          <a:spcPct val="20000"/>
        </a:spcBef>
        <a:spcAft>
          <a:spcPts val="600"/>
        </a:spcAft>
        <a:buSzPct val="100000"/>
        <a:buFontTx/>
        <a:buBlip>
          <a:blip r:embed="rId7"/>
        </a:buBlip>
        <a:defRPr sz="1800" b="0" i="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914400" rtl="0" eaLnBrk="1" latinLnBrk="0" hangingPunct="1">
        <a:lnSpc>
          <a:spcPts val="1800"/>
        </a:lnSpc>
        <a:spcBef>
          <a:spcPct val="20000"/>
        </a:spcBef>
        <a:spcAft>
          <a:spcPts val="600"/>
        </a:spcAft>
        <a:buSzPct val="100000"/>
        <a:buFontTx/>
        <a:buBlip>
          <a:blip r:embed="rId7"/>
        </a:buBlip>
        <a:defRPr sz="1800" b="0" i="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914400" rtl="0" eaLnBrk="1" latinLnBrk="0" hangingPunct="1">
        <a:lnSpc>
          <a:spcPts val="1800"/>
        </a:lnSpc>
        <a:spcBef>
          <a:spcPct val="20000"/>
        </a:spcBef>
        <a:spcAft>
          <a:spcPts val="600"/>
        </a:spcAft>
        <a:buSzPct val="100000"/>
        <a:buFontTx/>
        <a:buBlip>
          <a:blip r:embed="rId7"/>
        </a:buBlip>
        <a:defRPr sz="1800" b="0" i="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1009583" y="-384560"/>
            <a:ext cx="7200000" cy="1143000"/>
          </a:xfrm>
        </p:spPr>
        <p:txBody>
          <a:bodyPr/>
          <a:lstStyle/>
          <a:p>
            <a:pPr algn="ctr"/>
            <a:r>
              <a:rPr lang="sv-SE" dirty="0" smtClean="0"/>
              <a:t>LATHUND - </a:t>
            </a:r>
            <a:r>
              <a:rPr lang="sv-SE" dirty="0" err="1" smtClean="0"/>
              <a:t>Ektoparasiter</a:t>
            </a: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58830"/>
              </p:ext>
            </p:extLst>
          </p:nvPr>
        </p:nvGraphicFramePr>
        <p:xfrm>
          <a:off x="0" y="841346"/>
          <a:ext cx="9144001" cy="60166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7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5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20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  <a:endParaRPr lang="sv-SE" sz="1200" dirty="0">
                        <a:effectLst/>
                        <a:latin typeface="Tahom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200" dirty="0" err="1">
                          <a:effectLst/>
                        </a:rPr>
                        <a:t>Bayticol</a:t>
                      </a:r>
                      <a:r>
                        <a:rPr lang="sv-SE" sz="1200" dirty="0">
                          <a:effectLst/>
                        </a:rPr>
                        <a:t> </a:t>
                      </a:r>
                      <a:r>
                        <a:rPr lang="sv-SE" sz="900" dirty="0">
                          <a:effectLst/>
                        </a:rPr>
                        <a:t>(</a:t>
                      </a:r>
                      <a:r>
                        <a:rPr lang="sv-SE" sz="900" dirty="0" err="1">
                          <a:effectLst/>
                        </a:rPr>
                        <a:t>flumetrin</a:t>
                      </a:r>
                      <a:r>
                        <a:rPr lang="sv-SE" sz="900" dirty="0">
                          <a:effectLst/>
                        </a:rPr>
                        <a:t>)</a:t>
                      </a:r>
                      <a:endParaRPr lang="sv-SE" sz="1200" dirty="0">
                        <a:effectLst/>
                        <a:latin typeface="Tahom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Blaze </a:t>
                      </a:r>
                      <a:r>
                        <a:rPr lang="sv-SE" sz="900">
                          <a:effectLst/>
                        </a:rPr>
                        <a:t>(deltametrin)</a:t>
                      </a:r>
                      <a:endParaRPr lang="sv-SE" sz="1200">
                        <a:effectLst/>
                        <a:latin typeface="Tahom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Spotinor </a:t>
                      </a:r>
                      <a:r>
                        <a:rPr lang="sv-SE" sz="900">
                          <a:effectLst/>
                        </a:rPr>
                        <a:t>(deltametrin)</a:t>
                      </a:r>
                      <a:endParaRPr lang="sv-SE" sz="1200">
                        <a:effectLst/>
                        <a:latin typeface="Tahom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200" dirty="0" err="1">
                          <a:effectLst/>
                        </a:rPr>
                        <a:t>Noromectin</a:t>
                      </a:r>
                      <a:r>
                        <a:rPr lang="sv-SE" sz="1200" dirty="0">
                          <a:effectLst/>
                        </a:rPr>
                        <a:t> </a:t>
                      </a:r>
                      <a:r>
                        <a:rPr lang="sv-SE" sz="900" dirty="0">
                          <a:effectLst/>
                        </a:rPr>
                        <a:t>(</a:t>
                      </a:r>
                      <a:r>
                        <a:rPr lang="sv-SE" sz="900" dirty="0" err="1" smtClean="0">
                          <a:effectLst/>
                        </a:rPr>
                        <a:t>ivermectin</a:t>
                      </a:r>
                      <a:r>
                        <a:rPr lang="sv-SE" sz="900" dirty="0">
                          <a:effectLst/>
                        </a:rPr>
                        <a:t>)</a:t>
                      </a:r>
                      <a:endParaRPr lang="sv-SE" sz="1200" dirty="0">
                        <a:effectLst/>
                        <a:latin typeface="Tahom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200" dirty="0" err="1" smtClean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Eprinex</a:t>
                      </a:r>
                      <a:r>
                        <a:rPr lang="sv-SE" sz="1200" dirty="0" smtClean="0">
                          <a:effectLst/>
                          <a:latin typeface="Tahoma" panose="020B060403050404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900" dirty="0" smtClean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sv-SE" sz="900" dirty="0" err="1" smtClean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eprinomektin</a:t>
                      </a:r>
                      <a:r>
                        <a:rPr lang="sv-SE" sz="900" dirty="0" smtClean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sv-SE" sz="9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1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 smtClean="0">
                          <a:effectLst/>
                        </a:rPr>
                        <a:t>Allmänt</a:t>
                      </a:r>
                      <a:endParaRPr lang="sv-SE" sz="1200" dirty="0">
                        <a:effectLst/>
                        <a:latin typeface="Tahom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err="1">
                          <a:effectLst/>
                        </a:rPr>
                        <a:t>Pour</a:t>
                      </a:r>
                      <a:r>
                        <a:rPr lang="sv-SE" sz="800" dirty="0">
                          <a:effectLst/>
                        </a:rPr>
                        <a:t>-on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Applikator ingår, doseringspistol fungerar</a:t>
                      </a:r>
                      <a:r>
                        <a:rPr lang="sv-SE" sz="800" dirty="0" smtClean="0">
                          <a:effectLst/>
                        </a:rPr>
                        <a:t>. Ej till</a:t>
                      </a:r>
                      <a:r>
                        <a:rPr lang="sv-SE" sz="800" baseline="0" dirty="0" smtClean="0">
                          <a:effectLst/>
                        </a:rPr>
                        <a:t> djur &lt;1 mån gamla.</a:t>
                      </a:r>
                      <a:endParaRPr lang="sv-SE" sz="800" dirty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1000 ml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err="1" smtClean="0">
                          <a:effectLst/>
                        </a:rPr>
                        <a:t>Pour</a:t>
                      </a:r>
                      <a:r>
                        <a:rPr lang="sv-SE" sz="800" dirty="0" smtClean="0">
                          <a:effectLst/>
                        </a:rPr>
                        <a:t>-on (trögflytande)</a:t>
                      </a:r>
                      <a:endParaRPr lang="sv-SE" sz="800" dirty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Applikator ingår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250 ml, 1000 ml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Spot-on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För de större förpackningarna krävs</a:t>
                      </a:r>
                      <a:r>
                        <a:rPr lang="sv-SE" sz="800" baseline="0" dirty="0" smtClean="0">
                          <a:effectLst/>
                        </a:rPr>
                        <a:t> doseringspistol (för </a:t>
                      </a:r>
                      <a:r>
                        <a:rPr lang="sv-SE" sz="800" baseline="0" dirty="0" err="1" smtClean="0">
                          <a:effectLst/>
                        </a:rPr>
                        <a:t>pour</a:t>
                      </a:r>
                      <a:r>
                        <a:rPr lang="sv-SE" sz="800" baseline="0" dirty="0" smtClean="0">
                          <a:effectLst/>
                        </a:rPr>
                        <a:t>-on).</a:t>
                      </a:r>
                      <a:endParaRPr lang="sv-SE" sz="800" dirty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250 ml, 1000 ml, 2500 ml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err="1">
                          <a:effectLst/>
                        </a:rPr>
                        <a:t>Pour</a:t>
                      </a:r>
                      <a:r>
                        <a:rPr lang="sv-SE" sz="800" dirty="0">
                          <a:effectLst/>
                        </a:rPr>
                        <a:t>-on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Stor förpackning kräver doseringspistol.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1000 ml, 2500 ml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err="1" smtClean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Pour</a:t>
                      </a:r>
                      <a:r>
                        <a:rPr lang="sv-SE" sz="800" dirty="0" smtClean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-on</a:t>
                      </a:r>
                      <a:endParaRPr lang="sv-SE" sz="8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2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 smtClean="0">
                          <a:effectLst/>
                        </a:rPr>
                        <a:t>Karens</a:t>
                      </a:r>
                      <a:endParaRPr lang="sv-SE" sz="1200" dirty="0">
                        <a:effectLst/>
                        <a:latin typeface="Tahom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Slakt 10 dygn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Mjölk 7 dygn</a:t>
                      </a:r>
                      <a:endParaRPr lang="sv-SE" sz="80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Slakt 18 dygn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Mjölk 0 dygn</a:t>
                      </a:r>
                      <a:endParaRPr lang="sv-SE" sz="80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Slakt 17 dygn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Mjölk 0 dygn</a:t>
                      </a:r>
                      <a:endParaRPr lang="sv-SE" sz="80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Slakt 21 dygn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Mjölk se fass</a:t>
                      </a:r>
                      <a:endParaRPr lang="sv-SE" sz="80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Slakt 15 dygn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Mjölk 0</a:t>
                      </a:r>
                      <a:endParaRPr lang="sv-SE" sz="8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8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 smtClean="0">
                          <a:effectLst/>
                        </a:rPr>
                        <a:t>Pris Trollet Aug -15</a:t>
                      </a:r>
                      <a:endParaRPr lang="sv-SE" sz="1200" dirty="0">
                        <a:effectLst/>
                        <a:latin typeface="Tahom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 </a:t>
                      </a:r>
                      <a:r>
                        <a:rPr lang="sv-SE" sz="800" dirty="0" smtClean="0">
                          <a:effectLst/>
                        </a:rPr>
                        <a:t>652 kr/1000 ml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1034 kr/1000 ml</a:t>
                      </a:r>
                      <a:endParaRPr lang="sv-SE" sz="80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595 </a:t>
                      </a:r>
                      <a:r>
                        <a:rPr lang="sv-SE" sz="800" dirty="0">
                          <a:effectLst/>
                        </a:rPr>
                        <a:t>kr/1000 ml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668 kr/1000 ml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sv-SE" sz="8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04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 smtClean="0">
                          <a:effectLst/>
                        </a:rPr>
                        <a:t>FÄSTINGAR</a:t>
                      </a:r>
                      <a:endParaRPr lang="sv-SE" sz="1200" dirty="0">
                        <a:effectLst/>
                        <a:latin typeface="Tahom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10 ml/100 kg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3 veckors mellanrum (viktigast vår och höst)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Ej registrerat, in </a:t>
                      </a:r>
                      <a:r>
                        <a:rPr lang="sv-SE" sz="800" dirty="0">
                          <a:effectLst/>
                        </a:rPr>
                        <a:t>vitro effekt 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Dos 15 ml/100 kg max 75 ml/djur eller 30 ml/djur</a:t>
                      </a:r>
                      <a:r>
                        <a:rPr lang="sv-SE" sz="800" dirty="0" smtClean="0">
                          <a:effectLst/>
                        </a:rPr>
                        <a:t>?? Effekt ca 3 v?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Ej registrerat, in </a:t>
                      </a:r>
                      <a:r>
                        <a:rPr lang="sv-SE" sz="800" dirty="0">
                          <a:effectLst/>
                        </a:rPr>
                        <a:t>vitro effekt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Registrerat på </a:t>
                      </a:r>
                      <a:r>
                        <a:rPr lang="sv-SE" sz="800" dirty="0" smtClean="0">
                          <a:effectLst/>
                        </a:rPr>
                        <a:t>får</a:t>
                      </a:r>
                      <a:r>
                        <a:rPr lang="sv-SE" sz="800" baseline="0" dirty="0" smtClean="0">
                          <a:effectLst/>
                        </a:rPr>
                        <a:t> i SE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Georgia" panose="02040502050405020303" pitchFamily="18" charset="0"/>
                        <a:buNone/>
                      </a:pPr>
                      <a:r>
                        <a:rPr lang="sv-SE" sz="800" dirty="0" smtClean="0">
                          <a:effectLst/>
                        </a:rPr>
                        <a:t>10 ml/100 kg</a:t>
                      </a:r>
                    </a:p>
                    <a:p>
                      <a:pPr marL="0" lvl="0" indent="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Georgia" panose="02040502050405020303" pitchFamily="18" charset="0"/>
                        <a:buNone/>
                      </a:pPr>
                      <a:r>
                        <a:rPr lang="sv-SE" sz="800" dirty="0" smtClean="0">
                          <a:effectLst/>
                        </a:rPr>
                        <a:t>Substansen har effekt mot kvalsterdjur (duration oklar)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Georgia" panose="02040502050405020303" pitchFamily="18" charset="0"/>
                        <a:buNone/>
                      </a:pPr>
                      <a:endParaRPr lang="sv-SE" sz="8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8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 smtClean="0">
                          <a:effectLst/>
                        </a:rPr>
                        <a:t>PÄLSÄTANDE LÖSS</a:t>
                      </a:r>
                      <a:endParaRPr lang="sv-SE" sz="1200" dirty="0">
                        <a:effectLst/>
                        <a:latin typeface="Tahom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10 ml/100 kg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&lt;500 </a:t>
                      </a:r>
                      <a:r>
                        <a:rPr lang="sv-SE" sz="800" dirty="0">
                          <a:effectLst/>
                        </a:rPr>
                        <a:t>kg 10 ml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&gt;500 </a:t>
                      </a:r>
                      <a:r>
                        <a:rPr lang="sv-SE" sz="800" dirty="0">
                          <a:effectLst/>
                        </a:rPr>
                        <a:t>kg 20 ml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(enligt Malmgren)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10 </a:t>
                      </a:r>
                      <a:r>
                        <a:rPr lang="sv-SE" sz="800" dirty="0" smtClean="0">
                          <a:effectLst/>
                        </a:rPr>
                        <a:t>ml/djur</a:t>
                      </a:r>
                    </a:p>
                  </a:txBody>
                  <a:tcPr marL="51476" marR="51476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10 ml/100 kg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dirty="0" smtClean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 ml/100 kg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sv-SE" sz="8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8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 smtClean="0">
                          <a:effectLst/>
                        </a:rPr>
                        <a:t>BLODSUGANDE LÖSS</a:t>
                      </a:r>
                      <a:endParaRPr lang="sv-SE" sz="1200" dirty="0">
                        <a:effectLst/>
                        <a:latin typeface="Tahom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20 ml/100 kg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&lt;500 </a:t>
                      </a:r>
                      <a:r>
                        <a:rPr lang="sv-SE" sz="800" dirty="0">
                          <a:effectLst/>
                        </a:rPr>
                        <a:t>kg 10 ml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&gt;500 </a:t>
                      </a:r>
                      <a:r>
                        <a:rPr lang="sv-SE" sz="800" dirty="0">
                          <a:effectLst/>
                        </a:rPr>
                        <a:t>kg 20 ml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(enligt Malmgren)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10 </a:t>
                      </a:r>
                      <a:r>
                        <a:rPr lang="sv-SE" sz="800" dirty="0" smtClean="0">
                          <a:effectLst/>
                        </a:rPr>
                        <a:t>ml/djur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10 ml/100 kg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dirty="0" smtClean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 ml/100 kg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sv-SE" sz="8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04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 smtClean="0">
                          <a:effectLst/>
                        </a:rPr>
                        <a:t>SKABB</a:t>
                      </a:r>
                      <a:endParaRPr lang="sv-SE" sz="1200" dirty="0">
                        <a:effectLst/>
                        <a:latin typeface="Tahom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20 ml/100 kg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err="1">
                          <a:effectLst/>
                        </a:rPr>
                        <a:t>Ev</a:t>
                      </a:r>
                      <a:r>
                        <a:rPr lang="sv-SE" sz="800" dirty="0">
                          <a:effectLst/>
                        </a:rPr>
                        <a:t> upprepa efter 2 veckor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Häll </a:t>
                      </a:r>
                      <a:r>
                        <a:rPr lang="sv-SE" sz="800" dirty="0" err="1">
                          <a:effectLst/>
                        </a:rPr>
                        <a:t>ffa</a:t>
                      </a:r>
                      <a:r>
                        <a:rPr lang="sv-SE" sz="800" dirty="0">
                          <a:effectLst/>
                        </a:rPr>
                        <a:t> kring svansrot, kors och </a:t>
                      </a:r>
                      <a:r>
                        <a:rPr lang="sv-SE" sz="800" dirty="0" err="1">
                          <a:effectLst/>
                        </a:rPr>
                        <a:t>ev</a:t>
                      </a:r>
                      <a:r>
                        <a:rPr lang="sv-SE" sz="800" dirty="0">
                          <a:effectLst/>
                        </a:rPr>
                        <a:t> mjölkspegel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Georgia" panose="02040502050405020303" pitchFamily="18" charset="0"/>
                        <a:buNone/>
                      </a:pPr>
                      <a:r>
                        <a:rPr lang="sv-SE" sz="800" dirty="0" smtClean="0">
                          <a:effectLst/>
                        </a:rPr>
                        <a:t>Ej</a:t>
                      </a:r>
                      <a:r>
                        <a:rPr lang="sv-SE" sz="800" baseline="0" dirty="0" smtClean="0">
                          <a:effectLst/>
                        </a:rPr>
                        <a:t> registrerat</a:t>
                      </a:r>
                    </a:p>
                    <a:p>
                      <a:pPr marL="0" lvl="0" indent="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Georgia" panose="02040502050405020303" pitchFamily="18" charset="0"/>
                        <a:buNone/>
                      </a:pPr>
                      <a:r>
                        <a:rPr lang="sv-SE" sz="800" baseline="0" dirty="0" smtClean="0">
                          <a:effectLst/>
                        </a:rPr>
                        <a:t>30 ml/djur kring svansrot, kors och mjölkspegel på mjölkkor? (Pierre)</a:t>
                      </a:r>
                      <a:r>
                        <a:rPr lang="sv-SE" sz="800" dirty="0">
                          <a:effectLst/>
                        </a:rPr>
                        <a:t> 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Georgia" panose="02040502050405020303" pitchFamily="18" charset="0"/>
                        <a:buNone/>
                      </a:pPr>
                      <a:r>
                        <a:rPr lang="sv-SE" sz="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Ej</a:t>
                      </a:r>
                      <a:r>
                        <a:rPr lang="sv-SE" sz="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registrerat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10 ml/100 kg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dirty="0" smtClean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 ml/100 kg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sv-SE" sz="8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857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 smtClean="0">
                          <a:effectLst/>
                        </a:rPr>
                        <a:t>FLUGOR</a:t>
                      </a:r>
                      <a:endParaRPr lang="sv-SE" sz="1200" dirty="0">
                        <a:effectLst/>
                        <a:latin typeface="Tahom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10 ml/100 kg</a:t>
                      </a:r>
                      <a:r>
                        <a:rPr lang="sv-SE" sz="800" dirty="0">
                          <a:effectLst/>
                        </a:rPr>
                        <a:t> </a:t>
                      </a:r>
                      <a:endParaRPr lang="sv-SE" sz="800" dirty="0" smtClean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Effekt mot lusfluga (</a:t>
                      </a:r>
                      <a:r>
                        <a:rPr lang="sv-SE" sz="800" smtClean="0">
                          <a:effectLst/>
                        </a:rPr>
                        <a:t>duration oklar)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&lt;</a:t>
                      </a:r>
                      <a:r>
                        <a:rPr lang="sv-SE" sz="800" dirty="0">
                          <a:effectLst/>
                        </a:rPr>
                        <a:t>100 kg 10 ml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100-300 kg 20 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dirty="0">
                          <a:effectLst/>
                        </a:rPr>
                        <a:t>&gt;300 kg 30 </a:t>
                      </a:r>
                      <a:r>
                        <a:rPr lang="sv-SE" sz="800" dirty="0" smtClean="0">
                          <a:effectLst/>
                        </a:rPr>
                        <a:t>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dirty="0" smtClean="0">
                          <a:effectLst/>
                        </a:rPr>
                        <a:t>Effekt mot stickfluga, lusfluga och husfluga</a:t>
                      </a:r>
                      <a:endParaRPr lang="sv-SE" sz="800" dirty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Upprepa efter 6-10 veckor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dirty="0" smtClean="0">
                          <a:effectLst/>
                        </a:rPr>
                        <a:t>10 ml/djur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dirty="0" smtClean="0">
                          <a:effectLst/>
                        </a:rPr>
                        <a:t>Effekt mot stickfluga, lusfluga och husfluga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Kan </a:t>
                      </a:r>
                      <a:r>
                        <a:rPr lang="sv-SE" sz="800" dirty="0">
                          <a:effectLst/>
                        </a:rPr>
                        <a:t>upprepas efter 4-8 veckor.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10ml/100</a:t>
                      </a:r>
                      <a:r>
                        <a:rPr lang="sv-SE" sz="800" baseline="0" dirty="0" smtClean="0">
                          <a:effectLst/>
                        </a:rPr>
                        <a:t> kg</a:t>
                      </a:r>
                      <a:endParaRPr lang="sv-SE" sz="800" dirty="0" smtClean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Effekt </a:t>
                      </a:r>
                      <a:r>
                        <a:rPr lang="sv-SE" sz="800" i="0" dirty="0">
                          <a:effectLst/>
                        </a:rPr>
                        <a:t>mot </a:t>
                      </a:r>
                      <a:r>
                        <a:rPr lang="sv-SE" sz="800" i="0" dirty="0" smtClean="0">
                          <a:effectLst/>
                        </a:rPr>
                        <a:t>lilla stickflugan (duration oklar)</a:t>
                      </a:r>
                      <a:endParaRPr lang="sv-SE" sz="800" dirty="0">
                        <a:effectLst/>
                        <a:latin typeface="Georgia" panose="02040502050405020303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 ml/100 kg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Effekt mot </a:t>
                      </a:r>
                      <a:r>
                        <a:rPr lang="sv-SE" sz="800" dirty="0" err="1" smtClean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styngflugelarver</a:t>
                      </a:r>
                      <a:r>
                        <a:rPr lang="sv-SE" sz="800" dirty="0" smtClean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(duration oklar)</a:t>
                      </a:r>
                      <a:endParaRPr lang="sv-SE" sz="8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76" marR="5147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2" name="Bildobjekt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43" y="91123"/>
            <a:ext cx="676126" cy="66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035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gard_djurhalsan_4_3">
  <a:themeElements>
    <a:clrScheme name="GD">
      <a:dk1>
        <a:sysClr val="windowText" lastClr="000000"/>
      </a:dk1>
      <a:lt1>
        <a:sysClr val="window" lastClr="FFFFFF"/>
      </a:lt1>
      <a:dk2>
        <a:srgbClr val="638E3E"/>
      </a:dk2>
      <a:lt2>
        <a:srgbClr val="FFFFFF"/>
      </a:lt2>
      <a:accent1>
        <a:srgbClr val="638E3E"/>
      </a:accent1>
      <a:accent2>
        <a:srgbClr val="638E3E"/>
      </a:accent2>
      <a:accent3>
        <a:srgbClr val="638E3E"/>
      </a:accent3>
      <a:accent4>
        <a:srgbClr val="C8C8BE"/>
      </a:accent4>
      <a:accent5>
        <a:srgbClr val="C8C8BE"/>
      </a:accent5>
      <a:accent6>
        <a:srgbClr val="C8C8BE"/>
      </a:accent6>
      <a:hlink>
        <a:srgbClr val="638E3E"/>
      </a:hlink>
      <a:folHlink>
        <a:srgbClr val="638E3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GoD_se</Template>
  <TotalTime>83</TotalTime>
  <Words>345</Words>
  <Application>Microsoft Office PowerPoint</Application>
  <PresentationFormat>On-screen Show (4:3)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Georgia</vt:lpstr>
      <vt:lpstr>Microsoft Sans Serif</vt:lpstr>
      <vt:lpstr>MS Mincho</vt:lpstr>
      <vt:lpstr>Tahoma</vt:lpstr>
      <vt:lpstr>Times New Roman</vt:lpstr>
      <vt:lpstr>gard_djurhalsan_4_3</vt:lpstr>
      <vt:lpstr>LATHUND - Ektoparasiter</vt:lpstr>
    </vt:vector>
  </TitlesOfParts>
  <Company>Morot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LATHUND - Ektoparasiter</dc:title>
  <dc:creator>malben</dc:creator>
  <cp:lastModifiedBy>Karin Wallin Philippot</cp:lastModifiedBy>
  <cp:revision>11</cp:revision>
  <dcterms:created xsi:type="dcterms:W3CDTF">2015-08-26T09:32:39Z</dcterms:created>
  <dcterms:modified xsi:type="dcterms:W3CDTF">2019-08-16T07:13:28Z</dcterms:modified>
</cp:coreProperties>
</file>